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740" r:id="rId2"/>
    <p:sldId id="741" r:id="rId3"/>
    <p:sldId id="742" r:id="rId4"/>
    <p:sldId id="743" r:id="rId5"/>
    <p:sldId id="744" r:id="rId6"/>
    <p:sldId id="690" r:id="rId7"/>
    <p:sldId id="692" r:id="rId8"/>
    <p:sldId id="745" r:id="rId9"/>
    <p:sldId id="746" r:id="rId10"/>
    <p:sldId id="694" r:id="rId11"/>
    <p:sldId id="700" r:id="rId12"/>
    <p:sldId id="769" r:id="rId13"/>
    <p:sldId id="701" r:id="rId14"/>
    <p:sldId id="770" r:id="rId15"/>
    <p:sldId id="771" r:id="rId16"/>
    <p:sldId id="702" r:id="rId17"/>
    <p:sldId id="703" r:id="rId18"/>
    <p:sldId id="696" r:id="rId19"/>
    <p:sldId id="699" r:id="rId20"/>
    <p:sldId id="704" r:id="rId21"/>
    <p:sldId id="705" r:id="rId22"/>
    <p:sldId id="766" r:id="rId23"/>
    <p:sldId id="767" r:id="rId24"/>
    <p:sldId id="768" r:id="rId25"/>
    <p:sldId id="706" r:id="rId26"/>
    <p:sldId id="709" r:id="rId27"/>
    <p:sldId id="707" r:id="rId28"/>
    <p:sldId id="708" r:id="rId29"/>
    <p:sldId id="748" r:id="rId30"/>
    <p:sldId id="749" r:id="rId31"/>
    <p:sldId id="750" r:id="rId32"/>
    <p:sldId id="751" r:id="rId33"/>
    <p:sldId id="752" r:id="rId34"/>
    <p:sldId id="753" r:id="rId35"/>
    <p:sldId id="754" r:id="rId36"/>
    <p:sldId id="755" r:id="rId37"/>
    <p:sldId id="756" r:id="rId38"/>
    <p:sldId id="757" r:id="rId39"/>
    <p:sldId id="759" r:id="rId40"/>
    <p:sldId id="758" r:id="rId41"/>
    <p:sldId id="710" r:id="rId42"/>
    <p:sldId id="718" r:id="rId43"/>
    <p:sldId id="719" r:id="rId44"/>
    <p:sldId id="722" r:id="rId45"/>
    <p:sldId id="624" r:id="rId46"/>
    <p:sldId id="764" r:id="rId4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3700-79EE-4681-A9F1-61317C68E21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CC121-47AA-4C17-A98F-D824E3226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08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Часть 2. Один </a:t>
            </a:r>
            <a:r>
              <a:rPr lang="ru-RU" dirty="0" smtClean="0"/>
              <a:t>из ключей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dirty="0" smtClean="0"/>
              <a:t>Рот</a:t>
            </a:r>
          </a:p>
        </p:txBody>
      </p:sp>
      <p:pic>
        <p:nvPicPr>
          <p:cNvPr id="50180" name="Picture 2" descr="C:\Users\German\Desktop\рот - кто к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8324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3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Командообразование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309634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/>
              <a:t>- Эффективный подбор кадров;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 smtClean="0"/>
              <a:t>- </a:t>
            </a:r>
            <a:r>
              <a:rPr lang="ru-RU" sz="5100" dirty="0"/>
              <a:t>Оптимальная расстановка сил;</a:t>
            </a:r>
            <a:br>
              <a:rPr lang="ru-RU" sz="5100" dirty="0"/>
            </a:br>
            <a:r>
              <a:rPr lang="ru-RU" sz="5100" dirty="0" smtClean="0"/>
              <a:t>- </a:t>
            </a:r>
            <a:r>
              <a:rPr lang="ru-RU" sz="5100" dirty="0"/>
              <a:t>Высокий уровень исполнения;</a:t>
            </a:r>
            <a:br>
              <a:rPr lang="ru-RU" sz="5100" dirty="0"/>
            </a:br>
            <a:r>
              <a:rPr lang="ru-RU" sz="5100" dirty="0" smtClean="0"/>
              <a:t>- </a:t>
            </a:r>
            <a:r>
              <a:rPr lang="ru-RU" sz="5100" dirty="0"/>
              <a:t>Устремленность к общей цели;</a:t>
            </a:r>
            <a:br>
              <a:rPr lang="ru-RU" sz="5100" dirty="0"/>
            </a:br>
            <a:r>
              <a:rPr lang="ru-RU" sz="5100" dirty="0" smtClean="0"/>
              <a:t>- </a:t>
            </a:r>
            <a:r>
              <a:rPr lang="ru-RU" sz="5100" dirty="0"/>
              <a:t>Надежная профилактика конфликтов;</a:t>
            </a:r>
            <a:br>
              <a:rPr lang="ru-RU" sz="5100" dirty="0"/>
            </a:br>
            <a:r>
              <a:rPr lang="ru-RU" sz="5100" dirty="0" smtClean="0"/>
              <a:t>- </a:t>
            </a:r>
            <a:r>
              <a:rPr lang="ru-RU" sz="5100" dirty="0"/>
              <a:t>Максимальный финансовый результат</a:t>
            </a:r>
            <a:br>
              <a:rPr lang="ru-RU" sz="5100" dirty="0"/>
            </a:br>
            <a:r>
              <a:rPr lang="ru-RU" sz="5100" dirty="0" smtClean="0"/>
              <a:t>	... </a:t>
            </a:r>
            <a:r>
              <a:rPr lang="ru-RU" sz="5100" dirty="0"/>
              <a:t>и очень многое другое.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1507" name="Picture 3" descr="D:\Семинары\2014\10. Октябрь 2014\28.10.2014 Уфанет\Картинки\business-people-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824" y="4365104"/>
            <a:ext cx="7416824" cy="24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Семинары\2014\10. Октябрь 2014\28.10.2014 Уфанет\Картинки\vkp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1"/>
            <a:ext cx="2436837" cy="1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4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man\Desktop\стел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704"/>
            <a:ext cx="7808944" cy="52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14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Обнаружение малозаметных объектов </a:t>
            </a:r>
            <a:br>
              <a:rPr lang="ru-RU" sz="3200" dirty="0" smtClean="0"/>
            </a:br>
            <a:r>
              <a:rPr lang="ru-RU" sz="3200" dirty="0" smtClean="0"/>
              <a:t>по информационному следу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28092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7360"/>
            <a:ext cx="7560840" cy="509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0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rman\Desktop\След зайца на снег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15" y="692696"/>
            <a:ext cx="82475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Схема устройства психодиагностики, определяющее психологический тип и степень гармонии личности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182" y="1628800"/>
            <a:ext cx="8304213" cy="491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248" y="1628800"/>
            <a:ext cx="6122120" cy="47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4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Видеокомпьютерный психоанализ</a:t>
            </a:r>
            <a:endParaRPr lang="ru-RU" dirty="0"/>
          </a:p>
        </p:txBody>
      </p:sp>
      <p:pic>
        <p:nvPicPr>
          <p:cNvPr id="6146" name="Picture 2" descr="C:\Users\German\Desktop\pic44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05616"/>
            <a:ext cx="19050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erman\Desktop\pic44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1905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erman\Desktop\pic44_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31690"/>
            <a:ext cx="19050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German\Desktop\1303973676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518" y="4346523"/>
            <a:ext cx="4762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249" y="3466065"/>
            <a:ext cx="7516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6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Видеокомпьютерный психоанализ</a:t>
            </a:r>
            <a:endParaRPr lang="ru-RU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275" y="4426267"/>
            <a:ext cx="7516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 descr="C:\Users\German\Desktop\pic44_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820" y="2348879"/>
            <a:ext cx="2701724" cy="20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German\Desktop\pic44_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5493"/>
            <a:ext cx="2905111" cy="20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German\Desktop\pic44_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53998"/>
            <a:ext cx="2559050" cy="20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нтермед Клиник\Семинары\Уфа, апрель 2013\Ануашвили типология\Ануашвили классифик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939"/>
            <a:ext cx="9144000" cy="68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Командообразование</a:t>
            </a:r>
            <a:endParaRPr lang="en-US" dirty="0"/>
          </a:p>
        </p:txBody>
      </p:sp>
      <p:pic>
        <p:nvPicPr>
          <p:cNvPr id="21508" name="Picture 4" descr="D:\Семинары\2014\10. Октябрь 2014\28.10.2014 Уфанет\Картинки\vkp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4495"/>
            <a:ext cx="730000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67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</a:t>
            </a:r>
            <a:r>
              <a:rPr lang="ru-RU" dirty="0" err="1" smtClean="0"/>
              <a:t>психотипов</a:t>
            </a:r>
            <a:endParaRPr lang="ru-RU" dirty="0"/>
          </a:p>
        </p:txBody>
      </p:sp>
      <p:pic>
        <p:nvPicPr>
          <p:cNvPr id="14338" name="Picture 2" descr="C:\Интермед Клиник\ВКПА\Схема взаимоотноше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139551" cy="56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9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German\Desktop\аку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4146"/>
            <a:ext cx="1950245" cy="18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4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топ-менеджера</a:t>
            </a:r>
            <a:endParaRPr lang="ru-RU" dirty="0"/>
          </a:p>
        </p:txBody>
      </p:sp>
      <p:pic>
        <p:nvPicPr>
          <p:cNvPr id="10242" name="Picture 2" descr="D:\Интермед Клиник\Семинары\Уфа, апрель 2013\Ануашвили типология\Ануашвили классификац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21" y="1124744"/>
            <a:ext cx="727102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Эффективные переговоры</a:t>
            </a:r>
            <a:endParaRPr lang="en-US" dirty="0"/>
          </a:p>
        </p:txBody>
      </p:sp>
      <p:pic>
        <p:nvPicPr>
          <p:cNvPr id="22530" name="Picture 2" descr="D:\Семинары\2014\10. Октябрь 2014\28.10.2014 Уфанет\Картинки\перегов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06489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1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Важнейший ключ к переговорам:</a:t>
            </a:r>
            <a:br>
              <a:rPr lang="ru-RU" dirty="0" smtClean="0"/>
            </a:br>
            <a:r>
              <a:rPr lang="ru-RU" dirty="0" smtClean="0"/>
              <a:t>язык тела</a:t>
            </a:r>
            <a:endParaRPr lang="en-US" dirty="0"/>
          </a:p>
        </p:txBody>
      </p:sp>
      <p:pic>
        <p:nvPicPr>
          <p:cNvPr id="3" name="Picture 2" descr="D:\Семинары\2014\8. Август 2014\20. 08.2014 МК Секретный язык тела\Картинки\диаграм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3" y="1556792"/>
            <a:ext cx="899399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7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вопросы коммуникации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выше рангом / ниже рангом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Семинары\2014\10. Октябрь 2014\15.10.2014 Плиний Старший\Картинки\доминирующее рукопожат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7"/>
            <a:ext cx="5491056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еминары\2014\10. Октябрь 2014\15.10.2014 Плиний Старший\Картинки\нейтрализация доминирующего рукопожат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483" y="1848514"/>
            <a:ext cx="3703309" cy="44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4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вопросы коммуникации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истина / ложь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194" name="Picture 2" descr="D:\Семинары\2014\10. Октябрь 2014\15.10.2014 Плиний Старший\Картинки\лж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5000"/>
            <a:ext cx="8533371" cy="4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8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Эффективные переговоры:</a:t>
            </a:r>
            <a:br>
              <a:rPr lang="ru-RU" dirty="0" smtClean="0"/>
            </a:br>
            <a:r>
              <a:rPr lang="ru-RU" dirty="0" smtClean="0"/>
              <a:t>подготовка</a:t>
            </a:r>
            <a:endParaRPr lang="en-US" dirty="0"/>
          </a:p>
        </p:txBody>
      </p:sp>
      <p:pic>
        <p:nvPicPr>
          <p:cNvPr id="23554" name="Picture 2" descr="D:\Семинары\2014\10. Октябрь 2014\28.10.2014 Уфанет\Картинки\слежка в интерне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770" y="1662692"/>
            <a:ext cx="5976664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805264"/>
            <a:ext cx="9036496" cy="91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Сбор и анализ фото- видео-материалов участников переговоров </a:t>
            </a:r>
          </a:p>
          <a:p>
            <a:r>
              <a:rPr lang="ru-RU" sz="2400" dirty="0" smtClean="0"/>
              <a:t>из открытых и оперативных источников.</a:t>
            </a:r>
            <a:endParaRPr lang="ru-R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737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7" y="218162"/>
            <a:ext cx="4466864" cy="66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65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Эффективные переговоры:</a:t>
            </a:r>
            <a:br>
              <a:rPr lang="ru-RU" dirty="0" smtClean="0"/>
            </a:br>
            <a:r>
              <a:rPr lang="ru-RU" dirty="0" smtClean="0"/>
              <a:t>проведение</a:t>
            </a:r>
            <a:endParaRPr lang="en-US" dirty="0"/>
          </a:p>
        </p:txBody>
      </p:sp>
      <p:pic>
        <p:nvPicPr>
          <p:cNvPr id="24578" name="Picture 2" descr="D:\Семинары\2014\10. Октябрь 2014\28.10.2014 Уфанет\Картинки\переговоры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2186"/>
            <a:ext cx="7692615" cy="39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805264"/>
            <a:ext cx="9036496" cy="91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Прямое или непосредственное наблюдение за ходом переговоров с рекомендациями и коррекцией в режиме реального времени.</a:t>
            </a:r>
            <a:endParaRPr lang="ru-R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964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Эффективные переговоры:</a:t>
            </a:r>
            <a:br>
              <a:rPr lang="ru-RU" dirty="0" smtClean="0"/>
            </a:br>
            <a:r>
              <a:rPr lang="ru-RU" dirty="0" smtClean="0"/>
              <a:t>анализ результатов</a:t>
            </a:r>
            <a:endParaRPr lang="en-US" dirty="0"/>
          </a:p>
        </p:txBody>
      </p:sp>
      <p:pic>
        <p:nvPicPr>
          <p:cNvPr id="25602" name="Picture 2" descr="D:\Семинары\2014\10. Октябрь 2014\28.10.2014 Уфанет\Картинки\Разбор поле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3296" cy="40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805264"/>
            <a:ext cx="9036496" cy="91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/>
              <a:t>Цель</a:t>
            </a:r>
            <a:r>
              <a:rPr lang="ru-RU" sz="2400" dirty="0" smtClean="0"/>
              <a:t>: </a:t>
            </a:r>
            <a:r>
              <a:rPr lang="ru-RU" sz="2400" dirty="0"/>
              <a:t>достижение нового уровня </a:t>
            </a:r>
            <a:r>
              <a:rPr lang="ru-RU" sz="2400" dirty="0" smtClean="0"/>
              <a:t>эффективности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проведении других переговоров в будущем.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62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92" y="332656"/>
            <a:ext cx="8415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0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German\Desktop\максим гал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813"/>
            <a:ext cx="881062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18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844" y="476672"/>
            <a:ext cx="6896055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Визуальная психодиагностика </a:t>
            </a:r>
          </a:p>
          <a:p>
            <a:pPr algn="ctr"/>
            <a:r>
              <a:rPr lang="ru-RU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промышленном дизайне</a:t>
            </a:r>
            <a:endParaRPr lang="ru-RU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95643"/>
            <a:ext cx="6492448" cy="41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0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247" y="1827994"/>
            <a:ext cx="4116924" cy="3071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0" y="1827994"/>
            <a:ext cx="4618964" cy="30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0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27" y="2045325"/>
            <a:ext cx="4361795" cy="2902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403" y="2045325"/>
            <a:ext cx="4376006" cy="29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3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27" y="1792417"/>
            <a:ext cx="7992888" cy="48756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1844" y="476672"/>
            <a:ext cx="6896055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Визуальная психодиагностика </a:t>
            </a:r>
          </a:p>
          <a:p>
            <a:pPr algn="ctr"/>
            <a:r>
              <a:rPr lang="ru-RU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рекламе</a:t>
            </a:r>
            <a:endParaRPr lang="ru-RU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56792"/>
            <a:ext cx="3024336" cy="52925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932" y="260648"/>
            <a:ext cx="8684388" cy="1512168"/>
          </a:xfrm>
        </p:spPr>
        <p:txBody>
          <a:bodyPr/>
          <a:lstStyle/>
          <a:p>
            <a:pPr algn="ctr"/>
            <a:r>
              <a:rPr lang="ru-RU" dirty="0" err="1" smtClean="0"/>
              <a:t>Настика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(страховая компания «Наста»)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68" y="2564904"/>
            <a:ext cx="2763987" cy="42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5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088395"/>
            <a:ext cx="5040560" cy="57462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Фармакоша</a:t>
            </a:r>
            <a:r>
              <a:rPr lang="ru-RU" dirty="0" smtClean="0"/>
              <a:t> (ФК «</a:t>
            </a:r>
            <a:r>
              <a:rPr lang="ru-RU" dirty="0" err="1" smtClean="0"/>
              <a:t>Фармакор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244" y="1951401"/>
            <a:ext cx="3112922" cy="387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312" y="1951401"/>
            <a:ext cx="3132893" cy="39265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Сберик</a:t>
            </a:r>
            <a:r>
              <a:rPr lang="ru-RU" dirty="0" smtClean="0"/>
              <a:t> и </a:t>
            </a:r>
            <a:r>
              <a:rPr lang="ru-RU" dirty="0" err="1" smtClean="0"/>
              <a:t>Сберочка</a:t>
            </a:r>
            <a:r>
              <a:rPr lang="ru-RU" dirty="0" smtClean="0"/>
              <a:t> («Сбербанк»)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9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808" y="1484784"/>
            <a:ext cx="6499591" cy="52062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Городовичок</a:t>
            </a:r>
            <a:r>
              <a:rPr lang="ru-RU" dirty="0" smtClean="0"/>
              <a:t> и </a:t>
            </a:r>
            <a:r>
              <a:rPr lang="ru-RU" dirty="0" err="1" smtClean="0"/>
              <a:t>Обинушка</a:t>
            </a:r>
            <a:r>
              <a:rPr lang="ru-RU" dirty="0" smtClean="0"/>
              <a:t> (Новосибирск)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7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7714162" cy="4802194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/>
              <a:t>Животные: любые сходства </a:t>
            </a:r>
          </a:p>
          <a:p>
            <a:r>
              <a:rPr lang="ru-RU" dirty="0" smtClean="0"/>
              <a:t>считать случайностью!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4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1257"/>
            <a:ext cx="6696743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0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German\Desktop\нанностом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C:\Users\German\Desktop\бочкогла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9863"/>
            <a:ext cx="5715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 descr="C:\Users\German\Desktop\цихли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188" y="2709863"/>
            <a:ext cx="551338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19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69979"/>
            <a:ext cx="5472608" cy="66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Визуальная психодиагностика: </a:t>
            </a:r>
            <a:br>
              <a:rPr lang="ru-RU" dirty="0" smtClean="0"/>
            </a:br>
            <a:r>
              <a:rPr lang="ru-RU" dirty="0" smtClean="0"/>
              <a:t>этому можно научиться!</a:t>
            </a:r>
            <a:endParaRPr lang="en-US" dirty="0"/>
          </a:p>
        </p:txBody>
      </p:sp>
      <p:pic>
        <p:nvPicPr>
          <p:cNvPr id="28674" name="Picture 2" descr="D:\Семинары\Фото с семинаров\IMG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2104"/>
            <a:ext cx="756084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1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2132856"/>
            <a:ext cx="2962672" cy="4525963"/>
          </a:xfrm>
        </p:spPr>
        <p:txBody>
          <a:bodyPr/>
          <a:lstStyle/>
          <a:p>
            <a:r>
              <a:rPr lang="ru-RU" dirty="0" smtClean="0"/>
              <a:t>Кадры</a:t>
            </a:r>
          </a:p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Переговоры</a:t>
            </a:r>
          </a:p>
          <a:p>
            <a:r>
              <a:rPr lang="ru-RU" dirty="0" smtClean="0"/>
              <a:t>Продажи</a:t>
            </a:r>
          </a:p>
          <a:p>
            <a:r>
              <a:rPr lang="ru-RU" dirty="0" smtClean="0"/>
              <a:t>Управление</a:t>
            </a:r>
            <a:endParaRPr lang="en-US" dirty="0"/>
          </a:p>
        </p:txBody>
      </p:sp>
      <p:pic>
        <p:nvPicPr>
          <p:cNvPr id="29698" name="Picture 2" descr="D:\Семинары\2014\10. Октябрь 2014\28.10.2014 Уфанет\Картинки\corporative-trai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04047"/>
            <a:ext cx="5773824" cy="38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Корпоративные клиенты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Предприятия, финансовый успех </a:t>
            </a:r>
            <a:r>
              <a:rPr lang="ru-RU" b="1" dirty="0"/>
              <a:t>к</a:t>
            </a:r>
            <a:r>
              <a:rPr lang="ru-RU" b="1" dirty="0" smtClean="0"/>
              <a:t>оторых зависит от человеческого фактора,</a:t>
            </a:r>
          </a:p>
          <a:p>
            <a:pPr marL="0" indent="0" algn="ctr">
              <a:buNone/>
            </a:pPr>
            <a:r>
              <a:rPr lang="ru-RU" dirty="0" smtClean="0"/>
              <a:t>в том числе:</a:t>
            </a:r>
          </a:p>
          <a:p>
            <a:r>
              <a:rPr lang="ru-RU" dirty="0" smtClean="0"/>
              <a:t>Торговые компании и сети</a:t>
            </a:r>
          </a:p>
          <a:p>
            <a:r>
              <a:rPr lang="ru-RU" dirty="0" smtClean="0"/>
              <a:t>Средства массовой информации, </a:t>
            </a:r>
            <a:r>
              <a:rPr lang="en-US" dirty="0" smtClean="0"/>
              <a:t>IT</a:t>
            </a:r>
            <a:endParaRPr lang="ru-RU" dirty="0" smtClean="0"/>
          </a:p>
          <a:p>
            <a:r>
              <a:rPr lang="ru-RU" dirty="0" smtClean="0"/>
              <a:t>Банки</a:t>
            </a:r>
          </a:p>
          <a:p>
            <a:r>
              <a:rPr lang="ru-RU" dirty="0" smtClean="0"/>
              <a:t>Страховые компании</a:t>
            </a:r>
          </a:p>
          <a:p>
            <a:r>
              <a:rPr lang="ru-RU" dirty="0"/>
              <a:t>Индустрия гостеприимства</a:t>
            </a:r>
          </a:p>
          <a:p>
            <a:r>
              <a:rPr lang="ru-RU" dirty="0"/>
              <a:t>Медицинские центры</a:t>
            </a:r>
            <a:endParaRPr lang="en-US" dirty="0"/>
          </a:p>
          <a:p>
            <a:r>
              <a:rPr lang="ru-RU" dirty="0" smtClean="0"/>
              <a:t>Авиакомпании</a:t>
            </a:r>
          </a:p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dirty="0"/>
              <a:t>	</a:t>
            </a:r>
            <a:r>
              <a:rPr lang="ru-RU" dirty="0" smtClean="0"/>
              <a:t>…и другие</a:t>
            </a: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30723" name="Picture 3" descr="D:\Семинары\2014\10. Октябрь 2014\28.10.2014 Уфанет\Картинки\dengi_v_gorosk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988" y="3789040"/>
            <a:ext cx="3586087" cy="26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7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Визуальная психодиагностика: постановка умений в тренинге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91175"/>
            <a:ext cx="4114800" cy="4525963"/>
          </a:xfrm>
        </p:spPr>
        <p:txBody>
          <a:bodyPr/>
          <a:lstStyle/>
          <a:p>
            <a:r>
              <a:rPr lang="ru-RU" dirty="0" smtClean="0"/>
              <a:t>Теория</a:t>
            </a:r>
          </a:p>
          <a:p>
            <a:r>
              <a:rPr lang="ru-RU" dirty="0" smtClean="0"/>
              <a:t>ВПД участников группы</a:t>
            </a:r>
          </a:p>
          <a:p>
            <a:r>
              <a:rPr lang="ru-RU" dirty="0" smtClean="0"/>
              <a:t>Визуализация </a:t>
            </a:r>
            <a:r>
              <a:rPr lang="ru-RU" dirty="0" err="1" smtClean="0"/>
              <a:t>профессиограммы</a:t>
            </a:r>
            <a:endParaRPr lang="ru-RU" dirty="0" smtClean="0"/>
          </a:p>
          <a:p>
            <a:r>
              <a:rPr lang="ru-RU" dirty="0" smtClean="0"/>
              <a:t>Решение ситуационных задач</a:t>
            </a:r>
            <a:endParaRPr lang="en-US" dirty="0"/>
          </a:p>
        </p:txBody>
      </p:sp>
      <p:pic>
        <p:nvPicPr>
          <p:cNvPr id="32770" name="Picture 2" descr="D:\Семинары\Фото\Фото с мероприятий\IMG_0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6436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0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69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germanteplyakov.com</a:t>
            </a:r>
            <a:br>
              <a:rPr lang="en-US" dirty="0" smtClean="0"/>
            </a:br>
            <a:r>
              <a:rPr lang="en-US" dirty="0" smtClean="0"/>
              <a:t>+7 (913) 376-49-99</a:t>
            </a:r>
            <a:endParaRPr lang="ru-RU" dirty="0"/>
          </a:p>
        </p:txBody>
      </p:sp>
      <p:pic>
        <p:nvPicPr>
          <p:cNvPr id="12290" name="Picture 2" descr="D:\Свое\Визитки и Логотип - ЛИЧНЫЕ\Логотип\логотип в пн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544" y="1954475"/>
            <a:ext cx="5183855" cy="29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Свое\Фотосессия 23.11.2013\Выбранные\Оставленные\Обработанные\German V. Teplya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1918"/>
            <a:ext cx="2809586" cy="41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627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16</a:t>
            </a:r>
            <a:r>
              <a:rPr lang="ru-RU" u="sng" dirty="0" smtClean="0"/>
              <a:t> мая 2015 г., в 10:00</a:t>
            </a:r>
            <a:endParaRPr lang="ru-RU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220" y="1417638"/>
            <a:ext cx="3864866" cy="333376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4914" y="1205577"/>
            <a:ext cx="4176464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ТОТ САМЫЙ ТРЕНИНГ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(только для женщин!)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7504" y="2348578"/>
            <a:ext cx="4752528" cy="240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Основной </a:t>
            </a:r>
            <a:r>
              <a:rPr lang="ru-RU" b="1" dirty="0" err="1" smtClean="0"/>
              <a:t>нстинкт</a:t>
            </a:r>
            <a:r>
              <a:rPr lang="ru-RU" b="1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 первого взгляда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5229200"/>
            <a:ext cx="8229600" cy="1483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Дополнительная информация:</a:t>
            </a:r>
          </a:p>
          <a:p>
            <a:r>
              <a:rPr lang="en-US" dirty="0" smtClean="0"/>
              <a:t>germanteplyakov.com</a:t>
            </a:r>
            <a:br>
              <a:rPr lang="en-US" dirty="0" smtClean="0"/>
            </a:br>
            <a:r>
              <a:rPr lang="en-US" dirty="0" smtClean="0"/>
              <a:t>+7 (913) 376-49-99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7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D:\Визуальная психодиагностика\Части лица и головы\Рот и губы\маленький ро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408712" cy="61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04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без вопросов:</a:t>
            </a:r>
            <a:br>
              <a:rPr lang="ru-RU" dirty="0" smtClean="0"/>
            </a:br>
            <a:r>
              <a:rPr lang="ru-RU" dirty="0" smtClean="0"/>
              <a:t>партнёр</a:t>
            </a:r>
            <a:endParaRPr lang="en-US" dirty="0"/>
          </a:p>
        </p:txBody>
      </p:sp>
      <p:pic>
        <p:nvPicPr>
          <p:cNvPr id="19458" name="Picture 2" descr="D:\Семинары\2014\10. Октябрь 2014\28.10.2014 Уфанет\Картинки\business-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93" y="1457994"/>
            <a:ext cx="7290718" cy="36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240890"/>
            <a:ext cx="9036496" cy="148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От </a:t>
            </a:r>
            <a:r>
              <a:rPr lang="ru-RU" sz="2400" dirty="0"/>
              <a:t>правильно выбранного партнера зависит не </a:t>
            </a:r>
            <a:r>
              <a:rPr lang="ru-RU" sz="2400" dirty="0" smtClean="0"/>
              <a:t>только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Ваше финансовое благополучие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Ставки гораздо выше: Здоровье и Жизнь.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405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из ключей</a:t>
            </a:r>
            <a:endParaRPr lang="ru-RU" dirty="0"/>
          </a:p>
        </p:txBody>
      </p:sp>
      <p:pic>
        <p:nvPicPr>
          <p:cNvPr id="5" name="Picture 2" descr="D:\Семинары\ВПД 4 кв 2013 дома\Занятие 4\носы\маленьки йн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6188"/>
            <a:ext cx="43688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erman\Desktop\нос с горбинк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70419"/>
            <a:ext cx="4157067" cy="32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07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5919788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 descr="D:\Интермед Клиник\Семинары\Визуальная психодиагностика\Части лица и головы\носы\гейц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5388"/>
            <a:ext cx="471646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D:\Интермед Клиник\Визуальная психодиагностика\Части лица и головы\разное\Джордж соро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525" y="0"/>
            <a:ext cx="329247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C:\Users\German\Desktop\абрамови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228975"/>
            <a:ext cx="45307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8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8357"/>
            <a:ext cx="5544616" cy="6589525"/>
          </a:xfrm>
        </p:spPr>
      </p:pic>
    </p:spTree>
    <p:extLst>
      <p:ext uri="{BB962C8B-B14F-4D97-AF65-F5344CB8AC3E}">
        <p14:creationId xmlns:p14="http://schemas.microsoft.com/office/powerpoint/2010/main" xmlns="" val="3720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265</Words>
  <Application>Microsoft Office PowerPoint</Application>
  <PresentationFormat>Экран (4:3)</PresentationFormat>
  <Paragraphs>74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Часть 2. Один из ключей</vt:lpstr>
      <vt:lpstr>Слайд 2</vt:lpstr>
      <vt:lpstr>Слайд 3</vt:lpstr>
      <vt:lpstr>Слайд 4</vt:lpstr>
      <vt:lpstr>Слайд 5</vt:lpstr>
      <vt:lpstr>Оценка без вопросов: партнёр</vt:lpstr>
      <vt:lpstr>Один из ключей</vt:lpstr>
      <vt:lpstr>Слайд 8</vt:lpstr>
      <vt:lpstr>Слайд 9</vt:lpstr>
      <vt:lpstr>Командообразование</vt:lpstr>
      <vt:lpstr>Слайд 11</vt:lpstr>
      <vt:lpstr>Обнаружение малозаметных объектов  по информационному следу</vt:lpstr>
      <vt:lpstr>Слайд 13</vt:lpstr>
      <vt:lpstr>Схема устройства психодиагностики, определяющее психологический тип и степень гармонии личности</vt:lpstr>
      <vt:lpstr>Видеокомпьютерный психоанализ</vt:lpstr>
      <vt:lpstr>Видеокомпьютерный психоанализ</vt:lpstr>
      <vt:lpstr>Слайд 17</vt:lpstr>
      <vt:lpstr>Командообразование</vt:lpstr>
      <vt:lpstr>Взаимодействие психотипов</vt:lpstr>
      <vt:lpstr>Подбор топ-менеджера</vt:lpstr>
      <vt:lpstr>Эффективные переговоры</vt:lpstr>
      <vt:lpstr>Важнейший ключ к переговорам: язык тела</vt:lpstr>
      <vt:lpstr>Главные вопросы коммуникации</vt:lpstr>
      <vt:lpstr>Главные вопросы коммуникации</vt:lpstr>
      <vt:lpstr>Эффективные переговоры: подготовка</vt:lpstr>
      <vt:lpstr>Слайд 26</vt:lpstr>
      <vt:lpstr>Эффективные переговоры: проведение</vt:lpstr>
      <vt:lpstr>Эффективные переговоры: анализ результатов</vt:lpstr>
      <vt:lpstr>Слайд 29</vt:lpstr>
      <vt:lpstr>Слайд 30</vt:lpstr>
      <vt:lpstr>Слайд 31</vt:lpstr>
      <vt:lpstr>Слайд 32</vt:lpstr>
      <vt:lpstr>Слайд 33</vt:lpstr>
      <vt:lpstr>Настика  (страховая компания «Наста»)</vt:lpstr>
      <vt:lpstr>Фармакоша (ФК «Фармакор»)</vt:lpstr>
      <vt:lpstr>Сберик и Сберочка («Сбербанк»)</vt:lpstr>
      <vt:lpstr>Городовичок и Обинушка (Новосибирск)</vt:lpstr>
      <vt:lpstr>Слайд 38</vt:lpstr>
      <vt:lpstr>Слайд 39</vt:lpstr>
      <vt:lpstr>Слайд 40</vt:lpstr>
      <vt:lpstr>Визуальная психодиагностика:  этому можно научиться!</vt:lpstr>
      <vt:lpstr>Направления:</vt:lpstr>
      <vt:lpstr>Корпоративные клиенты</vt:lpstr>
      <vt:lpstr>Визуальная психодиагностика: постановка умений в тренинге</vt:lpstr>
      <vt:lpstr>germanteplyakov.com +7 (913) 376-49-99</vt:lpstr>
      <vt:lpstr>16 мая 2015 г., в 10:00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Визуальная психодиагностика</dc:title>
  <dc:creator>German</dc:creator>
  <cp:lastModifiedBy>evronskaya</cp:lastModifiedBy>
  <cp:revision>209</cp:revision>
  <cp:lastPrinted>2014-01-25T01:45:08Z</cp:lastPrinted>
  <dcterms:created xsi:type="dcterms:W3CDTF">2013-12-09T05:33:13Z</dcterms:created>
  <dcterms:modified xsi:type="dcterms:W3CDTF">2015-05-05T07:18:45Z</dcterms:modified>
</cp:coreProperties>
</file>